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8"/>
  </p:handoutMasterIdLst>
  <p:sldIdLst>
    <p:sldId id="368" r:id="rId2"/>
    <p:sldId id="365" r:id="rId3"/>
    <p:sldId id="272" r:id="rId4"/>
    <p:sldId id="323" r:id="rId5"/>
    <p:sldId id="360" r:id="rId6"/>
    <p:sldId id="298" r:id="rId7"/>
    <p:sldId id="308" r:id="rId8"/>
    <p:sldId id="361" r:id="rId9"/>
    <p:sldId id="351" r:id="rId10"/>
    <p:sldId id="354" r:id="rId11"/>
    <p:sldId id="359" r:id="rId12"/>
    <p:sldId id="355" r:id="rId13"/>
    <p:sldId id="352" r:id="rId14"/>
    <p:sldId id="353" r:id="rId15"/>
    <p:sldId id="345" r:id="rId16"/>
    <p:sldId id="267" r:id="rId17"/>
    <p:sldId id="309" r:id="rId18"/>
    <p:sldId id="326" r:id="rId19"/>
    <p:sldId id="338" r:id="rId20"/>
    <p:sldId id="327" r:id="rId21"/>
    <p:sldId id="369" r:id="rId22"/>
    <p:sldId id="330" r:id="rId23"/>
    <p:sldId id="324" r:id="rId24"/>
    <p:sldId id="325" r:id="rId25"/>
    <p:sldId id="362" r:id="rId26"/>
    <p:sldId id="271" r:id="rId27"/>
    <p:sldId id="280" r:id="rId28"/>
    <p:sldId id="310" r:id="rId29"/>
    <p:sldId id="294" r:id="rId30"/>
    <p:sldId id="315" r:id="rId31"/>
    <p:sldId id="320" r:id="rId32"/>
    <p:sldId id="316" r:id="rId33"/>
    <p:sldId id="318" r:id="rId34"/>
    <p:sldId id="319" r:id="rId35"/>
    <p:sldId id="371" r:id="rId36"/>
    <p:sldId id="306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6600FF"/>
    <a:srgbClr val="66FFFF"/>
    <a:srgbClr val="993366"/>
    <a:srgbClr val="7F7F7F"/>
    <a:srgbClr val="FF0066"/>
    <a:srgbClr val="FF66FF"/>
    <a:srgbClr val="00FF00"/>
    <a:srgbClr val="FF00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263" autoAdjust="0"/>
    <p:restoredTop sz="94660"/>
  </p:normalViewPr>
  <p:slideViewPr>
    <p:cSldViewPr>
      <p:cViewPr>
        <p:scale>
          <a:sx n="80" d="100"/>
          <a:sy n="80" d="100"/>
        </p:scale>
        <p:origin x="-1716" y="-7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-2371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D2F7A-2C9C-4D1D-A585-5C04C07FEC53}" type="datetimeFigureOut">
              <a:rPr lang="cs-CZ" smtClean="0"/>
              <a:t>28.02.2018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0C4BB-8823-44C0-B932-305542D762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4733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C002-C057-4E21-897C-EDB328734B7F}" type="datetimeFigureOut">
              <a:rPr lang="cs-CZ" smtClean="0"/>
              <a:t>28.02.2018</a:t>
            </a:fld>
            <a:endParaRPr lang="cs-CZ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67294-9B7C-4642-A281-B092EE85D1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C002-C057-4E21-897C-EDB328734B7F}" type="datetimeFigureOut">
              <a:rPr lang="cs-CZ" smtClean="0"/>
              <a:t>28.02.2018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67294-9B7C-4642-A281-B092EE85D1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C002-C057-4E21-897C-EDB328734B7F}" type="datetimeFigureOut">
              <a:rPr lang="cs-CZ" smtClean="0"/>
              <a:t>28.02.2018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67294-9B7C-4642-A281-B092EE85D1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C002-C057-4E21-897C-EDB328734B7F}" type="datetimeFigureOut">
              <a:rPr lang="cs-CZ" smtClean="0"/>
              <a:t>28.02.2018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67294-9B7C-4642-A281-B092EE85D1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C002-C057-4E21-897C-EDB328734B7F}" type="datetimeFigureOut">
              <a:rPr lang="cs-CZ" smtClean="0"/>
              <a:t>28.02.2018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67294-9B7C-4642-A281-B092EE85D1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C002-C057-4E21-897C-EDB328734B7F}" type="datetimeFigureOut">
              <a:rPr lang="cs-CZ" smtClean="0"/>
              <a:t>28.02.2018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67294-9B7C-4642-A281-B092EE85D1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C002-C057-4E21-897C-EDB328734B7F}" type="datetimeFigureOut">
              <a:rPr lang="cs-CZ" smtClean="0"/>
              <a:t>28.02.2018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67294-9B7C-4642-A281-B092EE85D1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C002-C057-4E21-897C-EDB328734B7F}" type="datetimeFigureOut">
              <a:rPr lang="cs-CZ" smtClean="0"/>
              <a:t>28.02.2018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67294-9B7C-4642-A281-B092EE85D1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C002-C057-4E21-897C-EDB328734B7F}" type="datetimeFigureOut">
              <a:rPr lang="cs-CZ" smtClean="0"/>
              <a:t>28.02.2018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67294-9B7C-4642-A281-B092EE85D1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C002-C057-4E21-897C-EDB328734B7F}" type="datetimeFigureOut">
              <a:rPr lang="cs-CZ" smtClean="0"/>
              <a:t>28.02.2018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67294-9B7C-4642-A281-B092EE85D18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8C002-C057-4E21-897C-EDB328734B7F}" type="datetimeFigureOut">
              <a:rPr lang="cs-CZ" smtClean="0"/>
              <a:t>28.02.2018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7F67294-9B7C-4642-A281-B092EE85D181}" type="slidenum">
              <a:rPr lang="cs-CZ" smtClean="0"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88C002-C057-4E21-897C-EDB328734B7F}" type="datetimeFigureOut">
              <a:rPr lang="cs-CZ" smtClean="0"/>
              <a:t>28.02.2018</a:t>
            </a:fld>
            <a:endParaRPr lang="cs-CZ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7F67294-9B7C-4642-A281-B092EE85D181}" type="slidenum">
              <a:rPr lang="cs-CZ" smtClean="0"/>
              <a:t>‹#›</a:t>
            </a:fld>
            <a:endParaRPr lang="cs-CZ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3400" y="908720"/>
            <a:ext cx="7851648" cy="936104"/>
          </a:xfrm>
        </p:spPr>
        <p:txBody>
          <a:bodyPr/>
          <a:lstStyle/>
          <a:p>
            <a:r>
              <a:rPr lang="cs-CZ" dirty="0" smtClean="0"/>
              <a:t>Projekt TETA III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7544" y="1844825"/>
            <a:ext cx="7854696" cy="18002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b="1" dirty="0"/>
              <a:t>t</a:t>
            </a:r>
            <a:r>
              <a:rPr lang="cs-CZ" b="1" dirty="0" smtClean="0"/>
              <a:t>e</a:t>
            </a:r>
            <a:r>
              <a:rPr lang="cs-CZ" dirty="0" smtClean="0"/>
              <a:t>chnické </a:t>
            </a:r>
            <a:r>
              <a:rPr lang="cs-CZ" b="1" dirty="0" smtClean="0"/>
              <a:t>ta</a:t>
            </a:r>
            <a:r>
              <a:rPr lang="cs-CZ" dirty="0" smtClean="0"/>
              <a:t>lenty pro budoucnost města Ostravy</a:t>
            </a:r>
            <a:endParaRPr lang="cs-CZ" dirty="0"/>
          </a:p>
          <a:p>
            <a:r>
              <a:rPr lang="cs-CZ" sz="2000" dirty="0" smtClean="0"/>
              <a:t>Mateřská škola Ostrava, Hornická 43A, příspěvková organizace</a:t>
            </a:r>
          </a:p>
          <a:p>
            <a:r>
              <a:rPr lang="cs-CZ" sz="1600" dirty="0" smtClean="0"/>
              <a:t>Mgr. Iva Chadzipanajotidisová  </a:t>
            </a:r>
            <a:endParaRPr lang="cs-CZ" sz="1600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12006"/>
            <a:ext cx="6696744" cy="339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2" y="6184331"/>
            <a:ext cx="1620416" cy="41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39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/>
          <a:lstStyle/>
          <a:p>
            <a:pPr marL="0" indent="0">
              <a:buNone/>
            </a:pP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5) Stavitel věží</a:t>
            </a:r>
            <a:r>
              <a:rPr lang="cs-CZ" sz="20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2000" dirty="0"/>
              <a:t>- věže a výškové budovy, stavba Ještědu</a:t>
            </a:r>
          </a:p>
          <a:p>
            <a:pPr marL="0" indent="0">
              <a:buNone/>
            </a:pP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6) Stavitel mostů </a:t>
            </a:r>
            <a:r>
              <a:rPr lang="cs-CZ" sz="2000" dirty="0"/>
              <a:t>- stabilita, pilíře, stavba mostů </a:t>
            </a:r>
          </a:p>
          <a:p>
            <a:pPr marL="0" indent="0">
              <a:buNone/>
            </a:pP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7) Malý zpracovatel odpadů </a:t>
            </a:r>
            <a:r>
              <a:rPr lang="cs-CZ" sz="2000" dirty="0"/>
              <a:t>- stavba skládky včetně odvětrání a izolace, </a:t>
            </a:r>
          </a:p>
          <a:p>
            <a:pPr marL="0" indent="0">
              <a:buNone/>
            </a:pPr>
            <a:r>
              <a:rPr lang="cs-CZ" sz="2000" dirty="0"/>
              <a:t>     povídání o odpadech a recyklaci </a:t>
            </a:r>
          </a:p>
          <a:p>
            <a:endParaRPr lang="cs-CZ" dirty="0"/>
          </a:p>
        </p:txBody>
      </p:sp>
      <p:pic>
        <p:nvPicPr>
          <p:cNvPr id="5" name="Zástupný symbol pro obsah 3" descr="C:\Users\Admin\Desktop\foto\TETA\IMG_1987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16138"/>
            <a:ext cx="4732831" cy="373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C:\Users\Admin\Desktop\foto\TETA\IMG_20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4286" y="2864316"/>
            <a:ext cx="4100830" cy="3077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19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5012050" cy="402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56992"/>
            <a:ext cx="4510459" cy="330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91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80827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21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435280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i="1" dirty="0" smtClean="0">
                <a:solidFill>
                  <a:schemeClr val="accent3">
                    <a:lumMod val="75000"/>
                  </a:schemeClr>
                </a:solidFill>
              </a:rPr>
              <a:t>8</a:t>
            </a: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) Malý energetik </a:t>
            </a:r>
            <a:r>
              <a:rPr lang="cs-CZ" sz="2000" dirty="0"/>
              <a:t>- k čemu nám je elektřina, co se stane, když ji nemáme, </a:t>
            </a:r>
            <a:r>
              <a:rPr lang="cs-CZ" sz="2000" dirty="0" smtClean="0"/>
              <a:t>   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stavba </a:t>
            </a:r>
            <a:r>
              <a:rPr lang="cs-CZ" sz="2000" dirty="0"/>
              <a:t>tepelné elektrárny      </a:t>
            </a:r>
          </a:p>
          <a:p>
            <a:pPr marL="0" indent="0">
              <a:buNone/>
            </a:pP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9) Malý vodohospodář </a:t>
            </a:r>
            <a:r>
              <a:rPr lang="cs-CZ" sz="2000" dirty="0"/>
              <a:t>– jak funguje čistička odpadních vod, co je to filtr a </a:t>
            </a:r>
            <a:r>
              <a:rPr lang="cs-CZ" sz="2000" dirty="0" smtClean="0"/>
              <a:t>   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filtrace, jak probíhá čištění odpadní vody a její návrat do přírody.</a:t>
            </a:r>
          </a:p>
          <a:p>
            <a:endParaRPr lang="cs-CZ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04" y="2708920"/>
            <a:ext cx="3230792" cy="341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78432"/>
            <a:ext cx="2595943" cy="347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48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59896"/>
          </a:xfrm>
        </p:spPr>
        <p:txBody>
          <a:bodyPr/>
          <a:lstStyle/>
          <a:p>
            <a:pPr marL="0" indent="0">
              <a:buNone/>
            </a:pP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10) Malý archeolog </a:t>
            </a:r>
            <a:r>
              <a:rPr lang="cs-CZ" sz="2000" dirty="0"/>
              <a:t>-  kdo je to a jak pracuje archeolog, proč jsou pro nás </a:t>
            </a:r>
            <a:r>
              <a:rPr lang="cs-CZ" sz="2000" dirty="0" smtClean="0"/>
              <a:t>  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důležité </a:t>
            </a:r>
            <a:r>
              <a:rPr lang="cs-CZ" sz="2000" dirty="0"/>
              <a:t>a jak jsou </a:t>
            </a:r>
            <a:r>
              <a:rPr lang="cs-CZ" sz="2000" dirty="0" smtClean="0"/>
              <a:t>cenné </a:t>
            </a:r>
            <a:r>
              <a:rPr lang="cs-CZ" sz="2000" dirty="0"/>
              <a:t>jejich nálezy</a:t>
            </a:r>
          </a:p>
          <a:p>
            <a:pPr marL="0" indent="0">
              <a:buNone/>
            </a:pP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11) Malý </a:t>
            </a:r>
            <a:r>
              <a:rPr lang="cs-CZ" sz="2000" b="1" i="1" dirty="0" err="1">
                <a:solidFill>
                  <a:schemeClr val="accent3">
                    <a:lumMod val="75000"/>
                  </a:schemeClr>
                </a:solidFill>
              </a:rPr>
              <a:t>ropař</a:t>
            </a: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2000" i="1" dirty="0">
                <a:solidFill>
                  <a:schemeClr val="accent3">
                    <a:lumMod val="75000"/>
                  </a:schemeClr>
                </a:solidFill>
              </a:rPr>
              <a:t>– </a:t>
            </a:r>
            <a:r>
              <a:rPr lang="cs-CZ" sz="2000" dirty="0"/>
              <a:t>k čemu ropu potřebujeme a co z ní vyrábíme, </a:t>
            </a:r>
            <a:r>
              <a:rPr lang="cs-CZ" sz="2000" dirty="0" smtClean="0"/>
              <a:t>jaká </a:t>
            </a:r>
            <a:r>
              <a:rPr lang="cs-CZ" sz="2000" dirty="0"/>
              <a:t>je </a:t>
            </a:r>
            <a:r>
              <a:rPr lang="cs-CZ" sz="2000" dirty="0" smtClean="0"/>
              <a:t>            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cesta </a:t>
            </a:r>
            <a:r>
              <a:rPr lang="cs-CZ" sz="2000" dirty="0"/>
              <a:t>ropy ze země až </a:t>
            </a:r>
            <a:r>
              <a:rPr lang="cs-CZ" sz="2000" dirty="0" smtClean="0"/>
              <a:t>ke </a:t>
            </a:r>
            <a:r>
              <a:rPr lang="cs-CZ" sz="2000" dirty="0"/>
              <a:t>konečné spotřebě</a:t>
            </a:r>
          </a:p>
          <a:p>
            <a:pPr marL="0" indent="0">
              <a:buNone/>
            </a:pP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12) Malý plynárník </a:t>
            </a:r>
            <a:r>
              <a:rPr lang="cs-CZ" sz="2000" dirty="0"/>
              <a:t>– co se stane s plynem, který je vytěžen společně </a:t>
            </a:r>
            <a:r>
              <a:rPr lang="cs-CZ" sz="2000" dirty="0" smtClean="0"/>
              <a:t>  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                        s</a:t>
            </a:r>
            <a:r>
              <a:rPr lang="cs-CZ" sz="2000" dirty="0"/>
              <a:t> </a:t>
            </a:r>
            <a:r>
              <a:rPr lang="cs-CZ" sz="2000" dirty="0" smtClean="0"/>
              <a:t>ropou, </a:t>
            </a:r>
            <a:r>
              <a:rPr lang="cs-CZ" sz="2000" dirty="0"/>
              <a:t>cesta plynu až </a:t>
            </a:r>
            <a:r>
              <a:rPr lang="cs-CZ" sz="2000" dirty="0" smtClean="0"/>
              <a:t>do </a:t>
            </a:r>
            <a:r>
              <a:rPr lang="cs-CZ" sz="2000" dirty="0"/>
              <a:t>našich domovů      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068960"/>
            <a:ext cx="2494718" cy="33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220" y="3356993"/>
            <a:ext cx="362832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95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        </a:t>
            </a:r>
            <a:r>
              <a:rPr lang="cs-CZ" sz="4000" i="1" dirty="0" smtClean="0">
                <a:solidFill>
                  <a:schemeClr val="accent3">
                    <a:lumMod val="75000"/>
                  </a:schemeClr>
                </a:solidFill>
              </a:rPr>
              <a:t>cesta</a:t>
            </a:r>
            <a:r>
              <a:rPr lang="cs-CZ" sz="2400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4000" i="1" dirty="0" smtClean="0">
                <a:solidFill>
                  <a:schemeClr val="accent3">
                    <a:lumMod val="75000"/>
                  </a:schemeClr>
                </a:solidFill>
              </a:rPr>
              <a:t>ropy                    cesta plynu</a:t>
            </a:r>
            <a:endParaRPr lang="cs-CZ" dirty="0"/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2880320" cy="508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 descr="F:\TETA III\fotky\fotoMTU\IMG_34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4635" y="2558100"/>
            <a:ext cx="5040560" cy="2893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32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                   </a:t>
            </a:r>
            <a:r>
              <a:rPr lang="cs-CZ" sz="4900" dirty="0" smtClean="0">
                <a:solidFill>
                  <a:schemeClr val="accent2">
                    <a:lumMod val="75000"/>
                  </a:schemeClr>
                </a:solidFill>
              </a:rPr>
              <a:t>Konstruování</a:t>
            </a:r>
            <a:endParaRPr lang="cs-CZ" sz="49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004048" y="1779072"/>
            <a:ext cx="3507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p</a:t>
            </a:r>
            <a:r>
              <a:rPr lang="cs-CZ" sz="2000" b="1" i="1" dirty="0" smtClean="0">
                <a:solidFill>
                  <a:schemeClr val="accent3">
                    <a:lumMod val="75000"/>
                  </a:schemeClr>
                </a:solidFill>
              </a:rPr>
              <a:t>odle konstrukčních plánů</a:t>
            </a:r>
          </a:p>
          <a:p>
            <a:pPr marL="342900" lvl="0" indent="-342900">
              <a:buFontTx/>
              <a:buChar char="-"/>
            </a:pP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p</a:t>
            </a:r>
            <a:r>
              <a:rPr lang="cs-CZ" sz="2000" b="1" i="1" dirty="0" smtClean="0">
                <a:solidFill>
                  <a:schemeClr val="accent3">
                    <a:lumMod val="75000"/>
                  </a:schemeClr>
                </a:solidFill>
              </a:rPr>
              <a:t>odle vlastní fantazie</a:t>
            </a:r>
            <a:endParaRPr lang="cs-CZ" sz="20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3528392" cy="314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13578"/>
            <a:ext cx="3782271" cy="297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1691680" y="515719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accent3">
                    <a:lumMod val="75000"/>
                  </a:schemeClr>
                </a:solidFill>
              </a:rPr>
              <a:t>           konstrukce jeřábu</a:t>
            </a:r>
            <a:endParaRPr lang="cs-CZ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95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cs-CZ" sz="4000" i="1" dirty="0" smtClean="0">
                <a:solidFill>
                  <a:schemeClr val="accent3">
                    <a:lumMod val="75000"/>
                  </a:schemeClr>
                </a:solidFill>
              </a:rPr>
              <a:t>Konstruují i děti mladší 3 let</a:t>
            </a:r>
            <a:endParaRPr lang="cs-CZ" sz="40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628801"/>
            <a:ext cx="3854959" cy="480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933" y="1628800"/>
            <a:ext cx="3159175" cy="477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76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58" y="1128912"/>
            <a:ext cx="4331434" cy="496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8911"/>
            <a:ext cx="4099818" cy="496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507288" cy="636680"/>
          </a:xfrm>
        </p:spPr>
        <p:txBody>
          <a:bodyPr>
            <a:normAutofit fontScale="90000"/>
          </a:bodyPr>
          <a:lstStyle/>
          <a:p>
            <a:r>
              <a:rPr lang="cs-CZ" sz="4000" i="1" dirty="0" smtClean="0">
                <a:solidFill>
                  <a:schemeClr val="accent3">
                    <a:lumMod val="75000"/>
                  </a:schemeClr>
                </a:solidFill>
              </a:rPr>
              <a:t>Statika </a:t>
            </a:r>
            <a:r>
              <a:rPr lang="cs-CZ" sz="4000" i="1" dirty="0" smtClean="0">
                <a:solidFill>
                  <a:schemeClr val="accent3">
                    <a:lumMod val="75000"/>
                  </a:schemeClr>
                </a:solidFill>
              </a:rPr>
              <a:t>- úkol </a:t>
            </a:r>
            <a:r>
              <a:rPr lang="cs-CZ" sz="4000" i="1" dirty="0" smtClean="0">
                <a:solidFill>
                  <a:schemeClr val="accent3">
                    <a:lumMod val="75000"/>
                  </a:schemeClr>
                </a:solidFill>
              </a:rPr>
              <a:t>umístit všechny kostky do stavby</a:t>
            </a:r>
            <a:endParaRPr lang="cs-CZ" sz="40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5201979" cy="507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70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3453" y="704088"/>
            <a:ext cx="8163347" cy="78069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251520" y="3522919"/>
            <a:ext cx="1946920" cy="1849270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cs-CZ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cs-CZ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cs-CZ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cs-CZ" sz="1600" b="1" dirty="0" smtClean="0">
                <a:solidFill>
                  <a:schemeClr val="accent2">
                    <a:lumMod val="75000"/>
                  </a:schemeClr>
                </a:solidFill>
              </a:rPr>
              <a:t>Technická     </a:t>
            </a:r>
            <a:endParaRPr lang="cs-CZ" sz="16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        dílna</a:t>
            </a:r>
          </a:p>
          <a:p>
            <a:pPr algn="ctr"/>
            <a:endParaRPr lang="cs-CZ" dirty="0"/>
          </a:p>
        </p:txBody>
      </p:sp>
      <p:sp>
        <p:nvSpPr>
          <p:cNvPr id="5" name="Ovál 4"/>
          <p:cNvSpPr/>
          <p:nvPr/>
        </p:nvSpPr>
        <p:spPr>
          <a:xfrm>
            <a:off x="2494235" y="3062988"/>
            <a:ext cx="2643361" cy="2613630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/>
              <a:t>;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95536" y="3924345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bg1"/>
                </a:solidFill>
              </a:rPr>
              <a:t>Malá technická univerzita</a:t>
            </a: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203848" y="31409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347864" y="3090446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4">
                    <a:lumMod val="75000"/>
                  </a:schemeClr>
                </a:solidFill>
              </a:rPr>
              <a:t>Šachy</a:t>
            </a:r>
            <a:endParaRPr lang="cs-CZ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987824" y="3348281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bg1"/>
                </a:solidFill>
              </a:rPr>
              <a:t>Malá technická univerzita</a:t>
            </a: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771800" y="3647926"/>
            <a:ext cx="23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cs-CZ" sz="1600" b="1" dirty="0" smtClean="0">
                <a:solidFill>
                  <a:schemeClr val="accent2">
                    <a:lumMod val="75000"/>
                  </a:schemeClr>
                </a:solidFill>
              </a:rPr>
              <a:t>Technická dílna a </a:t>
            </a:r>
            <a:r>
              <a:rPr lang="cs-CZ" sz="1600" b="1" dirty="0" smtClean="0">
                <a:solidFill>
                  <a:schemeClr val="accent2">
                    <a:lumMod val="75000"/>
                  </a:schemeClr>
                </a:solidFill>
              </a:rPr>
              <a:t> další rukodělné   </a:t>
            </a:r>
          </a:p>
          <a:p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1600" b="1" dirty="0" smtClean="0">
                <a:solidFill>
                  <a:schemeClr val="accent2">
                    <a:lumMod val="75000"/>
                  </a:schemeClr>
                </a:solidFill>
              </a:rPr>
              <a:t>        </a:t>
            </a:r>
            <a:r>
              <a:rPr lang="cs-CZ" sz="1600" b="1" dirty="0" smtClean="0">
                <a:solidFill>
                  <a:schemeClr val="accent2">
                    <a:lumMod val="75000"/>
                  </a:schemeClr>
                </a:solidFill>
              </a:rPr>
              <a:t>činnosti</a:t>
            </a:r>
            <a:endParaRPr lang="cs-CZ" sz="16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cs-CZ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697088" y="4746630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Technický kroužek</a:t>
            </a:r>
            <a:endParaRPr lang="cs-CZ" sz="1600" b="1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2915816" y="5106670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 Konstruování</a:t>
            </a:r>
            <a:endParaRPr lang="cs-CZ" sz="16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Zástupný symbol pro obsah 24"/>
          <p:cNvSpPr>
            <a:spLocks noGrp="1"/>
          </p:cNvSpPr>
          <p:nvPr>
            <p:ph idx="1"/>
          </p:nvPr>
        </p:nvSpPr>
        <p:spPr>
          <a:xfrm>
            <a:off x="5330502" y="2533598"/>
            <a:ext cx="3528392" cy="3672408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cs-CZ" sz="4000" dirty="0" smtClean="0"/>
              <a:t>  TETA III</a:t>
            </a:r>
            <a:endParaRPr lang="cs-CZ" sz="4000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539552" y="249289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  </a:t>
            </a:r>
            <a:r>
              <a:rPr lang="cs-CZ" sz="2400" b="1" dirty="0" smtClean="0">
                <a:solidFill>
                  <a:schemeClr val="accent3">
                    <a:lumMod val="75000"/>
                  </a:schemeClr>
                </a:solidFill>
              </a:rPr>
              <a:t>TETA</a:t>
            </a:r>
            <a:endParaRPr lang="cs-CZ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131840" y="2463279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</a:t>
            </a:r>
            <a:r>
              <a:rPr lang="cs-CZ" sz="2400" b="1" dirty="0" smtClean="0">
                <a:solidFill>
                  <a:schemeClr val="accent3">
                    <a:lumMod val="75000"/>
                  </a:schemeClr>
                </a:solidFill>
              </a:rPr>
              <a:t>TETA II</a:t>
            </a:r>
            <a:endParaRPr lang="cs-CZ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8" name="Šipka doprava 27"/>
          <p:cNvSpPr/>
          <p:nvPr/>
        </p:nvSpPr>
        <p:spPr>
          <a:xfrm>
            <a:off x="2033464" y="4160312"/>
            <a:ext cx="645368" cy="418981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Šipka doprava 28"/>
          <p:cNvSpPr/>
          <p:nvPr/>
        </p:nvSpPr>
        <p:spPr>
          <a:xfrm>
            <a:off x="4812488" y="4127486"/>
            <a:ext cx="978408" cy="484632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70" y="1052736"/>
            <a:ext cx="1080120" cy="54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90" y="1055812"/>
            <a:ext cx="1080120" cy="54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210" y="1055812"/>
            <a:ext cx="1080120" cy="54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330" y="1055812"/>
            <a:ext cx="1080120" cy="54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50" y="1052736"/>
            <a:ext cx="1080120" cy="54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70" y="1052736"/>
            <a:ext cx="1080120" cy="54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52736"/>
            <a:ext cx="1080120" cy="54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052736"/>
            <a:ext cx="1080120" cy="54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16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r>
              <a:rPr lang="cs-CZ" sz="4000" i="1" dirty="0" smtClean="0">
                <a:solidFill>
                  <a:schemeClr val="accent3">
                    <a:lumMod val="75000"/>
                  </a:schemeClr>
                </a:solidFill>
              </a:rPr>
              <a:t>Konstrukce dopravního prostředku</a:t>
            </a:r>
            <a:endParaRPr lang="cs-CZ" sz="40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3766632" cy="2824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43145"/>
            <a:ext cx="3863968" cy="339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71600" y="522920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accent3">
                    <a:lumMod val="75000"/>
                  </a:schemeClr>
                </a:solidFill>
              </a:rPr>
              <a:t>                  Stavebnice </a:t>
            </a:r>
            <a:r>
              <a:rPr lang="cs-CZ" i="1" dirty="0">
                <a:solidFill>
                  <a:schemeClr val="accent3">
                    <a:lumMod val="75000"/>
                  </a:schemeClr>
                </a:solidFill>
              </a:rPr>
              <a:t>Kit4Kid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39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                             </a:t>
            </a:r>
            <a:r>
              <a:rPr lang="cs-CZ" sz="2400" i="1" dirty="0" smtClean="0">
                <a:solidFill>
                  <a:schemeClr val="accent3">
                    <a:lumMod val="75000"/>
                  </a:schemeClr>
                </a:solidFill>
              </a:rPr>
              <a:t>Stavebnice Kit4Kid</a:t>
            </a:r>
            <a:endParaRPr lang="cs-CZ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20888"/>
            <a:ext cx="4104871" cy="385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600400" cy="3819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171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                                </a:t>
            </a:r>
            <a:r>
              <a:rPr lang="cs-CZ" sz="2700" i="1" dirty="0" smtClean="0">
                <a:solidFill>
                  <a:schemeClr val="accent3">
                    <a:lumMod val="75000"/>
                  </a:schemeClr>
                </a:solidFill>
              </a:rPr>
              <a:t>Stavebnice Duplo Stroje </a:t>
            </a:r>
            <a:r>
              <a:rPr lang="cs-CZ" dirty="0" smtClean="0"/>
              <a:t>      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66" y="980728"/>
            <a:ext cx="4094310" cy="54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96952"/>
            <a:ext cx="4512397" cy="261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16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accent2">
                    <a:lumMod val="75000"/>
                  </a:schemeClr>
                </a:solidFill>
              </a:rPr>
              <a:t>Děti mladší 3 let objevují princip ozubených kol</a:t>
            </a:r>
            <a:endParaRPr lang="cs-CZ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9578"/>
            <a:ext cx="3492268" cy="397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F:\TETA III\fotky\Polytechnika vše\technika malí\IMG_129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88024" y="2059392"/>
            <a:ext cx="3960441" cy="3672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73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5942"/>
            <a:ext cx="297032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204864"/>
            <a:ext cx="4915585" cy="367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6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356760"/>
          </a:xfr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chemeClr val="accent2">
                    <a:lumMod val="75000"/>
                  </a:schemeClr>
                </a:solidFill>
              </a:rPr>
              <a:t>Výuka šachů v předškolním vzdělávání jako prostředek rozvoje: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i="1" dirty="0">
                <a:solidFill>
                  <a:schemeClr val="accent3">
                    <a:lumMod val="75000"/>
                  </a:schemeClr>
                </a:solidFill>
              </a:rPr>
              <a:t>   - strategického myšlení, kauzálního myšlení, prostorové inteligence, </a:t>
            </a:r>
            <a:r>
              <a:rPr lang="cs-CZ" sz="2000" i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cs-CZ" sz="2000" i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cs-CZ" sz="20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2000" i="1" dirty="0" smtClean="0">
                <a:solidFill>
                  <a:schemeClr val="accent3">
                    <a:lumMod val="75000"/>
                  </a:schemeClr>
                </a:solidFill>
              </a:rPr>
              <a:t>     koncentrace pozornosti</a:t>
            </a:r>
            <a:r>
              <a:rPr lang="cs-CZ" sz="2000" i="1" dirty="0">
                <a:solidFill>
                  <a:schemeClr val="accent3">
                    <a:lumMod val="75000"/>
                  </a:schemeClr>
                </a:solidFill>
              </a:rPr>
              <a:t>….</a:t>
            </a:r>
            <a:endParaRPr lang="cs-CZ" sz="2000" dirty="0"/>
          </a:p>
        </p:txBody>
      </p:sp>
      <p:pic>
        <p:nvPicPr>
          <p:cNvPr id="4" name="Zástupný symbol pro obsah 5" descr="C:\Users\Uzivatel\Desktop\prezentace TETY III\fotky\IMG_089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8880"/>
            <a:ext cx="4752528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6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 descr="C:\Users\Uzivatel\Desktop\prezentace TETY III\fotky\IMG_09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201" y="801559"/>
            <a:ext cx="3528392" cy="25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56" y="3573016"/>
            <a:ext cx="3121685" cy="313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397" y="3573016"/>
            <a:ext cx="4245143" cy="313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43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224136"/>
          </a:xfrm>
        </p:spPr>
        <p:txBody>
          <a:bodyPr>
            <a:normAutofit/>
          </a:bodyPr>
          <a:lstStyle/>
          <a:p>
            <a:endParaRPr lang="cs-CZ" i="1" dirty="0"/>
          </a:p>
        </p:txBody>
      </p:sp>
      <p:pic>
        <p:nvPicPr>
          <p:cNvPr id="4" name="Zástupný symbol pro obsah 3" descr="C:\Users\Uzivatel\Downloads\hornicka-ucebna-sachy (1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700808"/>
            <a:ext cx="7920880" cy="4608512"/>
          </a:xfrm>
        </p:spPr>
      </p:pic>
    </p:spTree>
    <p:extLst>
      <p:ext uri="{BB962C8B-B14F-4D97-AF65-F5344CB8AC3E}">
        <p14:creationId xmlns:p14="http://schemas.microsoft.com/office/powerpoint/2010/main" val="68858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cs-CZ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b="1" dirty="0" smtClean="0">
                <a:solidFill>
                  <a:schemeClr val="accent2">
                    <a:lumMod val="75000"/>
                  </a:schemeClr>
                </a:solidFill>
              </a:rPr>
              <a:t>Bádání</a:t>
            </a:r>
            <a:endParaRPr lang="cs-CZ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/>
          </a:bodyPr>
          <a:lstStyle/>
          <a:p>
            <a:endParaRPr lang="cs-CZ" sz="2000" dirty="0" smtClean="0"/>
          </a:p>
          <a:p>
            <a:r>
              <a:rPr lang="cs-CZ" sz="2000" dirty="0" smtClean="0"/>
              <a:t>zajištění velkého množství přímých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zkušeností dětí s daným jevem – tvorba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představ</a:t>
            </a:r>
          </a:p>
          <a:p>
            <a:r>
              <a:rPr lang="cs-CZ" sz="2000" dirty="0"/>
              <a:t>i</a:t>
            </a:r>
            <a:r>
              <a:rPr lang="cs-CZ" sz="2000" dirty="0" smtClean="0"/>
              <a:t>dentifikace výzkumné otázky</a:t>
            </a:r>
          </a:p>
          <a:p>
            <a:r>
              <a:rPr lang="cs-CZ" sz="2000" dirty="0"/>
              <a:t>t</a:t>
            </a:r>
            <a:r>
              <a:rPr lang="cs-CZ" sz="2000" dirty="0" smtClean="0"/>
              <a:t>vorba hypotéz </a:t>
            </a:r>
          </a:p>
          <a:p>
            <a:r>
              <a:rPr lang="cs-CZ" sz="2000" dirty="0"/>
              <a:t>o</a:t>
            </a:r>
            <a:r>
              <a:rPr lang="cs-CZ" sz="2000" dirty="0" smtClean="0"/>
              <a:t>věřování hypotéz</a:t>
            </a:r>
          </a:p>
          <a:p>
            <a:r>
              <a:rPr lang="cs-CZ" sz="2000" dirty="0"/>
              <a:t>z</a:t>
            </a:r>
            <a:r>
              <a:rPr lang="cs-CZ" sz="2000" dirty="0" smtClean="0"/>
              <a:t>hodnocení výzkumné otázky</a:t>
            </a:r>
          </a:p>
          <a:p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24944"/>
            <a:ext cx="348342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9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242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lechovka 3"/>
          <p:cNvSpPr/>
          <p:nvPr/>
        </p:nvSpPr>
        <p:spPr>
          <a:xfrm>
            <a:off x="323528" y="764704"/>
            <a:ext cx="8280920" cy="5976664"/>
          </a:xfrm>
          <a:prstGeom prst="can">
            <a:avLst>
              <a:gd name="adj" fmla="val 26590"/>
            </a:avLst>
          </a:prstGeom>
          <a:solidFill>
            <a:srgbClr val="7F7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cs-CZ" sz="2000" b="1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1115616" y="1260629"/>
            <a:ext cx="6120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i="1" dirty="0" smtClean="0"/>
              <a:t>  </a:t>
            </a:r>
            <a:r>
              <a:rPr lang="cs-CZ" sz="2800" b="1" i="1" dirty="0" smtClean="0"/>
              <a:t>   </a:t>
            </a:r>
            <a:r>
              <a:rPr lang="cs-CZ" sz="2000" b="1" i="1" dirty="0" smtClean="0"/>
              <a:t>Položení  </a:t>
            </a:r>
            <a:r>
              <a:rPr lang="cs-CZ" sz="2000" b="1" i="1" dirty="0" smtClean="0"/>
              <a:t>relevantního vědomostního </a:t>
            </a:r>
            <a:r>
              <a:rPr lang="cs-CZ" sz="2000" b="1" i="1" dirty="0" smtClean="0"/>
              <a:t>základu</a:t>
            </a:r>
          </a:p>
          <a:p>
            <a:r>
              <a:rPr lang="cs-CZ" sz="2000" b="1" i="1" dirty="0"/>
              <a:t> </a:t>
            </a:r>
            <a:r>
              <a:rPr lang="cs-CZ" sz="2000" b="1" i="1" dirty="0" smtClean="0"/>
              <a:t>                                          - bádání</a:t>
            </a:r>
            <a:endParaRPr lang="cs-CZ" sz="2000" b="1" dirty="0" smtClean="0"/>
          </a:p>
          <a:p>
            <a:endParaRPr lang="cs-CZ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58045"/>
            <a:ext cx="6696744" cy="388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02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cs-CZ" sz="44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cs-CZ" sz="4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cs-CZ" sz="4400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cs-CZ" sz="4400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cs-CZ" sz="4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cs-CZ" sz="4400" dirty="0" smtClean="0">
                <a:solidFill>
                  <a:schemeClr val="accent3">
                    <a:lumMod val="75000"/>
                  </a:schemeClr>
                </a:solidFill>
              </a:rPr>
              <a:t>         </a:t>
            </a:r>
            <a:r>
              <a:rPr lang="cs-CZ" sz="4400" b="1" dirty="0" smtClean="0">
                <a:solidFill>
                  <a:schemeClr val="accent2">
                    <a:lumMod val="50000"/>
                  </a:schemeClr>
                </a:solidFill>
              </a:rPr>
              <a:t>Mini praxe</a:t>
            </a:r>
            <a:r>
              <a:rPr lang="cs-CZ" sz="4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cs-CZ" sz="4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4400" dirty="0" smtClean="0">
                <a:solidFill>
                  <a:schemeClr val="accent2">
                    <a:lumMod val="75000"/>
                  </a:schemeClr>
                </a:solidFill>
              </a:rPr>
              <a:t>          </a:t>
            </a:r>
            <a:r>
              <a:rPr lang="cs-CZ" sz="3600" dirty="0" smtClean="0">
                <a:solidFill>
                  <a:schemeClr val="accent2">
                    <a:lumMod val="50000"/>
                  </a:schemeClr>
                </a:solidFill>
              </a:rPr>
              <a:t>- technické </a:t>
            </a:r>
            <a:r>
              <a:rPr lang="cs-CZ" sz="3600" dirty="0">
                <a:solidFill>
                  <a:schemeClr val="accent2">
                    <a:lumMod val="50000"/>
                  </a:schemeClr>
                </a:solidFill>
              </a:rPr>
              <a:t>nejen manuální dovednosti</a:t>
            </a:r>
            <a:r>
              <a:rPr lang="cs-CZ" sz="2800" b="1" i="1" dirty="0"/>
              <a:t/>
            </a:r>
            <a:br>
              <a:rPr lang="cs-CZ" sz="2800" b="1" i="1" dirty="0"/>
            </a:br>
            <a:r>
              <a:rPr lang="cs-CZ" sz="2800" b="1" i="1" dirty="0" smtClean="0"/>
              <a:t>   </a:t>
            </a:r>
            <a:endParaRPr lang="cs-CZ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Obrázek 5" descr="C:\Users\Admin\Desktop\foto\TETA\Snímek obrazovky 2016-10-12 v 17.57.2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08920"/>
            <a:ext cx="5807371" cy="368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220072" y="1412776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r>
              <a:rPr lang="cs-CZ" sz="32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3200" i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2800" i="1" dirty="0" smtClean="0">
                <a:solidFill>
                  <a:schemeClr val="accent3">
                    <a:lumMod val="75000"/>
                  </a:schemeClr>
                </a:solidFill>
              </a:rPr>
              <a:t>Technická dílna</a:t>
            </a:r>
            <a:endParaRPr lang="cs-CZ" sz="2800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7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i="1" dirty="0" smtClean="0">
                <a:solidFill>
                  <a:schemeClr val="accent3">
                    <a:lumMod val="75000"/>
                  </a:schemeClr>
                </a:solidFill>
              </a:rPr>
              <a:t>Magnetismus</a:t>
            </a:r>
            <a:endParaRPr lang="cs-CZ" sz="40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2646293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16832"/>
            <a:ext cx="407991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5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5088565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 descr="F:\TETA III\fotky\fyzika3\DSCN01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5024"/>
            <a:ext cx="3632835" cy="2724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87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2646293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24944"/>
            <a:ext cx="4222601" cy="307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067944" y="1700808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smtClean="0">
                <a:solidFill>
                  <a:schemeClr val="accent3">
                    <a:lumMod val="75000"/>
                  </a:schemeClr>
                </a:solidFill>
              </a:rPr>
              <a:t>Tvorba hypotéz a jejich následné zhodnocení</a:t>
            </a:r>
            <a:endParaRPr lang="cs-CZ" sz="2400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6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r>
              <a:rPr lang="cs-CZ" sz="4000" i="1" dirty="0" smtClean="0">
                <a:solidFill>
                  <a:schemeClr val="accent3">
                    <a:lumMod val="75000"/>
                  </a:schemeClr>
                </a:solidFill>
              </a:rPr>
              <a:t>                                     Elektrické obvody</a:t>
            </a:r>
            <a:endParaRPr lang="cs-CZ" sz="40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224469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4822415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28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52501"/>
            <a:ext cx="3600400" cy="37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3533075" cy="291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57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63272" cy="1143000"/>
          </a:xfrm>
        </p:spPr>
        <p:txBody>
          <a:bodyPr>
            <a:noAutofit/>
          </a:bodyPr>
          <a:lstStyle/>
          <a:p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</a:rPr>
              <a:t>Ucelená koncepce technického vzdělávání v MŠ </a:t>
            </a:r>
            <a:br>
              <a:rPr lang="cs-CZ" sz="28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</a:rPr>
              <a:t>jako výstup projektu TETA III</a:t>
            </a:r>
            <a:endParaRPr lang="cs-CZ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40776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7" name="Plechovka 6"/>
          <p:cNvSpPr/>
          <p:nvPr/>
        </p:nvSpPr>
        <p:spPr>
          <a:xfrm>
            <a:off x="4499992" y="4521202"/>
            <a:ext cx="1063340" cy="1450829"/>
          </a:xfrm>
          <a:prstGeom prst="ca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i="1" dirty="0"/>
              <a:t>Mini praxe – technické nejen manuální dovednosti</a:t>
            </a:r>
          </a:p>
        </p:txBody>
      </p:sp>
      <p:sp>
        <p:nvSpPr>
          <p:cNvPr id="8" name="Plechovka 7"/>
          <p:cNvSpPr/>
          <p:nvPr/>
        </p:nvSpPr>
        <p:spPr>
          <a:xfrm>
            <a:off x="528717" y="2055075"/>
            <a:ext cx="8147737" cy="4215024"/>
          </a:xfrm>
          <a:prstGeom prst="can">
            <a:avLst>
              <a:gd name="adj" fmla="val 29562"/>
            </a:avLst>
          </a:prstGeom>
          <a:solidFill>
            <a:srgbClr val="99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sp>
        <p:nvSpPr>
          <p:cNvPr id="9" name="Plechovka 8"/>
          <p:cNvSpPr/>
          <p:nvPr/>
        </p:nvSpPr>
        <p:spPr>
          <a:xfrm>
            <a:off x="1773665" y="4521202"/>
            <a:ext cx="1214159" cy="1587679"/>
          </a:xfrm>
          <a:prstGeom prst="ca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i="1" dirty="0"/>
              <a:t>Malá </a:t>
            </a:r>
            <a:r>
              <a:rPr lang="cs-CZ" sz="1200" b="1" i="1" dirty="0"/>
              <a:t> </a:t>
            </a:r>
            <a:r>
              <a:rPr lang="cs-CZ" sz="1200" b="1" i="1" dirty="0" smtClean="0"/>
              <a:t>technická </a:t>
            </a:r>
            <a:r>
              <a:rPr lang="cs-CZ" sz="1200" b="1" i="1" dirty="0"/>
              <a:t>univerzita v rozšířené </a:t>
            </a:r>
            <a:r>
              <a:rPr lang="cs-CZ" sz="1200" b="1" i="1" dirty="0" smtClean="0"/>
              <a:t>verzi                           </a:t>
            </a:r>
            <a:endParaRPr lang="cs-CZ" sz="1200" b="1" i="1" dirty="0"/>
          </a:p>
        </p:txBody>
      </p:sp>
      <p:sp>
        <p:nvSpPr>
          <p:cNvPr id="11" name="Plechovka 10"/>
          <p:cNvSpPr/>
          <p:nvPr/>
        </p:nvSpPr>
        <p:spPr>
          <a:xfrm>
            <a:off x="4000798" y="4952617"/>
            <a:ext cx="1203572" cy="1317482"/>
          </a:xfrm>
          <a:prstGeom prst="ca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i="1" dirty="0" smtClean="0"/>
              <a:t>Konstruování</a:t>
            </a:r>
            <a:endParaRPr lang="cs-CZ" sz="1200" b="1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899592" y="2276872"/>
            <a:ext cx="5001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 smtClean="0"/>
              <a:t>       Rozvoj  manuálních dovedností, technického    </a:t>
            </a:r>
          </a:p>
          <a:p>
            <a:r>
              <a:rPr lang="cs-CZ" sz="1600" b="1" i="1" dirty="0"/>
              <a:t> </a:t>
            </a:r>
            <a:r>
              <a:rPr lang="cs-CZ" sz="1600" b="1" i="1" dirty="0" smtClean="0"/>
              <a:t>                    myšlení a měkkých kompetencí,</a:t>
            </a:r>
          </a:p>
          <a:p>
            <a:r>
              <a:rPr lang="cs-CZ" sz="1600" b="1" i="1" dirty="0" smtClean="0"/>
              <a:t>           položení relevantního vědomostního základu</a:t>
            </a:r>
            <a:endParaRPr lang="cs-CZ" sz="1600" b="1" i="1" dirty="0"/>
          </a:p>
        </p:txBody>
      </p:sp>
      <p:sp>
        <p:nvSpPr>
          <p:cNvPr id="12" name="Plechovka 11"/>
          <p:cNvSpPr/>
          <p:nvPr/>
        </p:nvSpPr>
        <p:spPr>
          <a:xfrm>
            <a:off x="5901409" y="1916832"/>
            <a:ext cx="2664297" cy="4353267"/>
          </a:xfrm>
          <a:prstGeom prst="can">
            <a:avLst>
              <a:gd name="adj" fmla="val 30795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algn="ctr">
              <a:buFont typeface="Wingdings" panose="05000000000000000000" pitchFamily="2" charset="2"/>
              <a:buChar char="§"/>
            </a:pPr>
            <a:endParaRPr lang="cs-CZ" sz="1200" b="1" dirty="0" smtClean="0"/>
          </a:p>
          <a:p>
            <a:pPr marL="285750" lvl="0" indent="-285750" algn="ctr">
              <a:buFont typeface="Wingdings" panose="05000000000000000000" pitchFamily="2" charset="2"/>
              <a:buChar char="§"/>
            </a:pPr>
            <a:endParaRPr lang="cs-CZ" sz="1200" b="1" dirty="0"/>
          </a:p>
          <a:p>
            <a:pPr marL="171450" lvl="0" indent="-171450" algn="ctr">
              <a:buFont typeface="Wingdings" panose="05000000000000000000" pitchFamily="2" charset="2"/>
              <a:buChar char="Ø"/>
            </a:pPr>
            <a:r>
              <a:rPr lang="cs-CZ" sz="1200" b="1" dirty="0" smtClean="0"/>
              <a:t>technická </a:t>
            </a:r>
            <a:r>
              <a:rPr lang="cs-CZ" sz="1200" b="1" dirty="0"/>
              <a:t>představivost</a:t>
            </a:r>
          </a:p>
          <a:p>
            <a:pPr marL="171450" lvl="0" indent="-171450" algn="ctr">
              <a:buFont typeface="Wingdings" panose="05000000000000000000" pitchFamily="2" charset="2"/>
              <a:buChar char="Ø"/>
            </a:pPr>
            <a:r>
              <a:rPr lang="cs-CZ" sz="1200" b="1" dirty="0"/>
              <a:t>analyticko-syntetické myšlení </a:t>
            </a:r>
          </a:p>
          <a:p>
            <a:pPr marL="171450" lvl="0" indent="-171450" algn="ctr">
              <a:buFont typeface="Wingdings" panose="05000000000000000000" pitchFamily="2" charset="2"/>
              <a:buChar char="Ø"/>
            </a:pPr>
            <a:r>
              <a:rPr lang="cs-CZ" sz="1200" b="1" dirty="0"/>
              <a:t>kritické myšlení</a:t>
            </a:r>
          </a:p>
          <a:p>
            <a:pPr marL="171450" lvl="0" indent="-171450" algn="ctr">
              <a:buFont typeface="Wingdings" panose="05000000000000000000" pitchFamily="2" charset="2"/>
              <a:buChar char="Ø"/>
            </a:pPr>
            <a:r>
              <a:rPr lang="cs-CZ" sz="1200" b="1" dirty="0"/>
              <a:t>tvůrčí myšlení </a:t>
            </a:r>
          </a:p>
          <a:p>
            <a:pPr marL="171450" lvl="0" indent="-171450" algn="ctr">
              <a:buFont typeface="Wingdings" panose="05000000000000000000" pitchFamily="2" charset="2"/>
              <a:buChar char="Ø"/>
            </a:pPr>
            <a:r>
              <a:rPr lang="cs-CZ" sz="1200" b="1" dirty="0"/>
              <a:t>vnímání shod a rozdílů předmětů</a:t>
            </a:r>
          </a:p>
          <a:p>
            <a:pPr marL="171450" lvl="0" indent="-171450" algn="ctr">
              <a:buFont typeface="Wingdings" panose="05000000000000000000" pitchFamily="2" charset="2"/>
              <a:buChar char="Ø"/>
            </a:pPr>
            <a:r>
              <a:rPr lang="cs-CZ" sz="1200" b="1" dirty="0"/>
              <a:t>vnímání struktury předmětů</a:t>
            </a:r>
          </a:p>
          <a:p>
            <a:pPr marL="171450" lvl="0" indent="-171450" algn="ctr">
              <a:buFont typeface="Wingdings" panose="05000000000000000000" pitchFamily="2" charset="2"/>
              <a:buChar char="Ø"/>
            </a:pPr>
            <a:r>
              <a:rPr lang="cs-CZ" sz="1200" b="1" dirty="0"/>
              <a:t>poznávání přírodních zákonů</a:t>
            </a:r>
          </a:p>
          <a:p>
            <a:pPr marL="171450" lvl="0" indent="-171450" algn="ctr">
              <a:buFont typeface="Wingdings" panose="05000000000000000000" pitchFamily="2" charset="2"/>
              <a:buChar char="Ø"/>
            </a:pPr>
            <a:r>
              <a:rPr lang="cs-CZ" sz="1200" b="1" dirty="0"/>
              <a:t>poznávání technických principů</a:t>
            </a:r>
          </a:p>
          <a:p>
            <a:pPr marL="171450" lvl="0" indent="-171450" algn="ctr">
              <a:buFont typeface="Wingdings" panose="05000000000000000000" pitchFamily="2" charset="2"/>
              <a:buChar char="Ø"/>
            </a:pPr>
            <a:r>
              <a:rPr lang="cs-CZ" sz="1200" b="1" dirty="0"/>
              <a:t>kreativní konstruování</a:t>
            </a:r>
          </a:p>
          <a:p>
            <a:pPr marL="171450" lvl="0" indent="-171450" algn="ctr">
              <a:buFont typeface="Wingdings" panose="05000000000000000000" pitchFamily="2" charset="2"/>
              <a:buChar char="Ø"/>
            </a:pPr>
            <a:r>
              <a:rPr lang="cs-CZ" sz="1200" b="1" dirty="0"/>
              <a:t>tvoření hypotéz</a:t>
            </a:r>
          </a:p>
          <a:p>
            <a:pPr marL="171450" lvl="0" indent="-171450" algn="ctr">
              <a:buFont typeface="Wingdings" panose="05000000000000000000" pitchFamily="2" charset="2"/>
              <a:buChar char="Ø"/>
            </a:pPr>
            <a:r>
              <a:rPr lang="cs-CZ" sz="1200" b="1" dirty="0"/>
              <a:t>chápání podstaty předmětů</a:t>
            </a:r>
          </a:p>
          <a:p>
            <a:pPr marL="171450" lvl="0" indent="-171450" algn="ctr">
              <a:buFont typeface="Wingdings" panose="05000000000000000000" pitchFamily="2" charset="2"/>
              <a:buChar char="Ø"/>
            </a:pPr>
            <a:r>
              <a:rPr lang="cs-CZ" sz="1200" b="1" dirty="0"/>
              <a:t>chápání souvislostí</a:t>
            </a:r>
          </a:p>
          <a:p>
            <a:pPr marL="171450" lvl="0" indent="-171450" algn="ctr">
              <a:buFont typeface="Wingdings" panose="05000000000000000000" pitchFamily="2" charset="2"/>
              <a:buChar char="Ø"/>
            </a:pPr>
            <a:r>
              <a:rPr lang="cs-CZ" sz="1200" b="1" dirty="0"/>
              <a:t>vytrvalost, rozhodnost, cílevědomost</a:t>
            </a:r>
          </a:p>
          <a:p>
            <a:pPr marL="171450" lvl="0" indent="-171450" algn="ctr">
              <a:buFont typeface="Wingdings" panose="05000000000000000000" pitchFamily="2" charset="2"/>
              <a:buChar char="Ø"/>
            </a:pPr>
            <a:r>
              <a:rPr lang="cs-CZ" sz="1200" b="1" dirty="0"/>
              <a:t>kooperace</a:t>
            </a:r>
          </a:p>
          <a:p>
            <a:pPr marL="171450" lvl="0" indent="-171450" algn="ctr">
              <a:buFont typeface="Wingdings" panose="05000000000000000000" pitchFamily="2" charset="2"/>
              <a:buChar char="Ø"/>
            </a:pPr>
            <a:r>
              <a:rPr lang="cs-CZ" sz="1200" b="1" dirty="0"/>
              <a:t>…….</a:t>
            </a:r>
            <a:endParaRPr lang="cs-CZ" sz="12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084168" y="2060848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 smtClean="0"/>
              <a:t>Mentální dovednosti </a:t>
            </a:r>
            <a:r>
              <a:rPr lang="cs-CZ" sz="1600" b="1" i="1" dirty="0"/>
              <a:t>a  </a:t>
            </a:r>
            <a:r>
              <a:rPr lang="cs-CZ" sz="1600" b="1" i="1" dirty="0" smtClean="0"/>
              <a:t>měkké </a:t>
            </a:r>
            <a:r>
              <a:rPr lang="cs-CZ" sz="1600" b="1" i="1" dirty="0"/>
              <a:t>kompetence</a:t>
            </a:r>
            <a:endParaRPr lang="cs-CZ" sz="1600" b="1" i="1" dirty="0"/>
          </a:p>
        </p:txBody>
      </p:sp>
      <p:sp>
        <p:nvSpPr>
          <p:cNvPr id="15" name="Plechovka 14"/>
          <p:cNvSpPr/>
          <p:nvPr/>
        </p:nvSpPr>
        <p:spPr>
          <a:xfrm>
            <a:off x="683568" y="3121446"/>
            <a:ext cx="1158113" cy="1450829"/>
          </a:xfrm>
          <a:prstGeom prst="ca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i="1" dirty="0"/>
              <a:t>Mini praxe – </a:t>
            </a:r>
            <a:r>
              <a:rPr lang="cs-CZ" sz="1200" b="1" i="1" dirty="0" smtClean="0"/>
              <a:t>rozvoj manuálních dovedností</a:t>
            </a:r>
            <a:endParaRPr lang="cs-CZ" sz="1200" b="1" i="1" dirty="0"/>
          </a:p>
        </p:txBody>
      </p:sp>
      <p:sp>
        <p:nvSpPr>
          <p:cNvPr id="16" name="Plechovka 15"/>
          <p:cNvSpPr/>
          <p:nvPr/>
        </p:nvSpPr>
        <p:spPr>
          <a:xfrm>
            <a:off x="2987824" y="3255747"/>
            <a:ext cx="1063340" cy="1450829"/>
          </a:xfrm>
          <a:prstGeom prst="ca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i="1" dirty="0" smtClean="0"/>
              <a:t>Výuka</a:t>
            </a:r>
          </a:p>
          <a:p>
            <a:pPr algn="ctr"/>
            <a:r>
              <a:rPr lang="cs-CZ" sz="1200" b="1" i="1" dirty="0" smtClean="0"/>
              <a:t>šachů</a:t>
            </a:r>
            <a:endParaRPr lang="cs-CZ" sz="1200" b="1" i="1" dirty="0"/>
          </a:p>
        </p:txBody>
      </p:sp>
      <p:sp>
        <p:nvSpPr>
          <p:cNvPr id="18" name="Plechovka 17"/>
          <p:cNvSpPr/>
          <p:nvPr/>
        </p:nvSpPr>
        <p:spPr>
          <a:xfrm>
            <a:off x="4602584" y="3235856"/>
            <a:ext cx="1100979" cy="1463860"/>
          </a:xfrm>
          <a:prstGeom prst="ca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i="1" dirty="0" smtClean="0"/>
              <a:t>Technický</a:t>
            </a:r>
          </a:p>
          <a:p>
            <a:pPr algn="ctr"/>
            <a:r>
              <a:rPr lang="cs-CZ" sz="1200" b="1" i="1" dirty="0"/>
              <a:t>k</a:t>
            </a:r>
            <a:r>
              <a:rPr lang="cs-CZ" sz="1200" b="1" i="1" dirty="0" smtClean="0"/>
              <a:t>roužek</a:t>
            </a:r>
          </a:p>
          <a:p>
            <a:pPr algn="ctr"/>
            <a:r>
              <a:rPr lang="cs-CZ" sz="1200" b="1" i="1" dirty="0" smtClean="0"/>
              <a:t> bádání</a:t>
            </a:r>
            <a:endParaRPr lang="cs-CZ" sz="1200" b="1" i="1" dirty="0"/>
          </a:p>
        </p:txBody>
      </p:sp>
    </p:spTree>
    <p:extLst>
      <p:ext uri="{BB962C8B-B14F-4D97-AF65-F5344CB8AC3E}">
        <p14:creationId xmlns:p14="http://schemas.microsoft.com/office/powerpoint/2010/main" val="75317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852704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chemeClr val="accent3">
                    <a:lumMod val="75000"/>
                  </a:schemeClr>
                </a:solidFill>
              </a:rPr>
              <a:t>                               Děkuji za pozornost</a:t>
            </a:r>
            <a:endParaRPr lang="cs-CZ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4176464" cy="403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289" y="5949280"/>
            <a:ext cx="1884985" cy="48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19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52736"/>
            <a:ext cx="3384376" cy="253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98446"/>
            <a:ext cx="259228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565" y="3172611"/>
            <a:ext cx="250307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26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70" y="764704"/>
            <a:ext cx="369641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80" y="1712219"/>
            <a:ext cx="4800677" cy="42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44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                                     </a:t>
            </a:r>
            <a:r>
              <a:rPr lang="cs-CZ" sz="4000" i="1" dirty="0" smtClean="0">
                <a:solidFill>
                  <a:schemeClr val="accent3">
                    <a:lumMod val="75000"/>
                  </a:schemeClr>
                </a:solidFill>
              </a:rPr>
              <a:t>Tkaní na rámu</a:t>
            </a:r>
            <a:br>
              <a:rPr lang="cs-CZ" sz="4000" i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cs-CZ" sz="40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4000" i="1" dirty="0" smtClean="0">
                <a:solidFill>
                  <a:schemeClr val="accent3">
                    <a:lumMod val="75000"/>
                  </a:schemeClr>
                </a:solidFill>
              </a:rPr>
              <a:t>                                                - tkadleny</a:t>
            </a:r>
            <a:endParaRPr lang="cs-CZ" sz="40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529033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20888"/>
            <a:ext cx="472989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99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r>
              <a:rPr lang="cs-CZ" sz="4000" i="1" dirty="0" smtClean="0">
                <a:solidFill>
                  <a:schemeClr val="accent3">
                    <a:lumMod val="75000"/>
                  </a:schemeClr>
                </a:solidFill>
              </a:rPr>
              <a:t>                              </a:t>
            </a:r>
            <a:endParaRPr lang="cs-CZ" sz="27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14" y="764704"/>
            <a:ext cx="5562030" cy="343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34893"/>
            <a:ext cx="266053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259632" y="5373216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smtClean="0">
                <a:solidFill>
                  <a:schemeClr val="accent3">
                    <a:lumMod val="75000"/>
                  </a:schemeClr>
                </a:solidFill>
              </a:rPr>
              <a:t>               Stav na výrobu šperků </a:t>
            </a:r>
            <a:endParaRPr lang="cs-CZ" sz="24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012160" y="1268760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 smtClean="0">
                <a:solidFill>
                  <a:schemeClr val="accent3">
                    <a:lumMod val="75000"/>
                  </a:schemeClr>
                </a:solidFill>
              </a:rPr>
              <a:t>Tkaní na rámu </a:t>
            </a:r>
          </a:p>
          <a:p>
            <a:r>
              <a:rPr lang="cs-CZ" sz="24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sz="2400" i="1" dirty="0" smtClean="0">
                <a:solidFill>
                  <a:schemeClr val="accent3">
                    <a:lumMod val="75000"/>
                  </a:schemeClr>
                </a:solidFill>
              </a:rPr>
              <a:t>              - tkalci</a:t>
            </a:r>
            <a:endParaRPr lang="cs-CZ" sz="2400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4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sz="40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                           </a:t>
            </a:r>
            <a:r>
              <a:rPr lang="cs-CZ" i="1" dirty="0" smtClean="0">
                <a:solidFill>
                  <a:schemeClr val="accent3">
                    <a:lumMod val="75000"/>
                  </a:schemeClr>
                </a:solidFill>
              </a:rPr>
              <a:t>Modely na dálkové                   </a:t>
            </a:r>
          </a:p>
          <a:p>
            <a:pPr marL="0" indent="0">
              <a:buNone/>
            </a:pPr>
            <a:r>
              <a:rPr lang="cs-CZ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i="1" dirty="0" smtClean="0">
                <a:solidFill>
                  <a:schemeClr val="accent3">
                    <a:lumMod val="75000"/>
                  </a:schemeClr>
                </a:solidFill>
              </a:rPr>
              <a:t>                                                                  ovládání                                          </a:t>
            </a:r>
            <a:endParaRPr lang="cs-CZ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368" y="1772816"/>
            <a:ext cx="3549728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48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Autofit/>
          </a:bodyPr>
          <a:lstStyle/>
          <a:p>
            <a:r>
              <a:rPr lang="cs-CZ" sz="3600" dirty="0" smtClean="0">
                <a:solidFill>
                  <a:schemeClr val="accent2">
                    <a:lumMod val="75000"/>
                  </a:schemeClr>
                </a:solidFill>
              </a:rPr>
              <a:t>Malá technická univerzita</a:t>
            </a:r>
            <a:endParaRPr lang="cs-CZ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435280" cy="58772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sz="2000" b="1" i="1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) Stavitel města </a:t>
            </a:r>
            <a:r>
              <a:rPr lang="cs-CZ" sz="2000" dirty="0"/>
              <a:t>– co vše najdeme ve městě, tvorba map, čtení z mapy </a:t>
            </a:r>
          </a:p>
          <a:p>
            <a:pPr marL="0" indent="0">
              <a:buNone/>
            </a:pP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2) Malý architekt </a:t>
            </a:r>
            <a:r>
              <a:rPr lang="cs-CZ" sz="2000" dirty="0"/>
              <a:t>– jaké známe místnosti v domě, </a:t>
            </a:r>
            <a:r>
              <a:rPr lang="cs-CZ" sz="2000" dirty="0" smtClean="0"/>
              <a:t>stavba </a:t>
            </a:r>
            <a:r>
              <a:rPr lang="cs-CZ" sz="2000" dirty="0"/>
              <a:t>půdorysu podle 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technického </a:t>
            </a:r>
            <a:r>
              <a:rPr lang="cs-CZ" sz="2000" dirty="0"/>
              <a:t>výkresu</a:t>
            </a:r>
          </a:p>
          <a:p>
            <a:pPr marL="0" indent="0">
              <a:buNone/>
            </a:pP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3) Malý inženýr </a:t>
            </a:r>
            <a:r>
              <a:rPr lang="cs-CZ" sz="2000" dirty="0"/>
              <a:t>– inženýrské sítě – rozvody vody, odpadu, elektřiny</a:t>
            </a:r>
          </a:p>
          <a:p>
            <a:pPr marL="0" indent="0">
              <a:buNone/>
            </a:pP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</a:rPr>
              <a:t>4) Malý projektant </a:t>
            </a:r>
            <a:r>
              <a:rPr lang="cs-CZ" sz="2000" dirty="0"/>
              <a:t>- volné pokračování rozvodů elektřiny, vodovodu </a:t>
            </a:r>
            <a:r>
              <a:rPr lang="cs-CZ" sz="2000" dirty="0" smtClean="0"/>
              <a:t>a   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             kanalizace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024"/>
            <a:ext cx="4049111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 descr="F:\TETA III\fotky\fotoMTU\IMG_34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32039" y="3645025"/>
            <a:ext cx="3384375" cy="2664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24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alent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5159</TotalTime>
  <Words>468</Words>
  <Application>Microsoft Office PowerPoint</Application>
  <PresentationFormat>Předvádění na obrazovce (4:3)</PresentationFormat>
  <Paragraphs>115</Paragraphs>
  <Slides>36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7" baseType="lpstr">
      <vt:lpstr>Tok</vt:lpstr>
      <vt:lpstr>Projekt TETA III</vt:lpstr>
      <vt:lpstr>Prezentace aplikace PowerPoint</vt:lpstr>
      <vt:lpstr>            Mini praxe            - technické nejen manuální dovednosti    </vt:lpstr>
      <vt:lpstr>Prezentace aplikace PowerPoint</vt:lpstr>
      <vt:lpstr>Prezentace aplikace PowerPoint</vt:lpstr>
      <vt:lpstr>                                     Tkaní na rámu                                                  - tkadleny</vt:lpstr>
      <vt:lpstr>                              </vt:lpstr>
      <vt:lpstr>Prezentace aplikace PowerPoint</vt:lpstr>
      <vt:lpstr>Malá technická univerzita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cesta ropy                    cesta plynu</vt:lpstr>
      <vt:lpstr>                   Konstruování</vt:lpstr>
      <vt:lpstr>Konstruují i děti mladší 3 let</vt:lpstr>
      <vt:lpstr>Prezentace aplikace PowerPoint</vt:lpstr>
      <vt:lpstr>Statika - úkol umístit všechny kostky do stavby</vt:lpstr>
      <vt:lpstr>Konstrukce dopravního prostředku</vt:lpstr>
      <vt:lpstr>                                Stavebnice Kit4Kid</vt:lpstr>
      <vt:lpstr>                                Stavebnice Duplo Stroje       </vt:lpstr>
      <vt:lpstr>Děti mladší 3 let objevují princip ozubených kol</vt:lpstr>
      <vt:lpstr>Prezentace aplikace PowerPoint</vt:lpstr>
      <vt:lpstr>Výuka šachů v předškolním vzdělávání jako prostředek rozvoje:    - strategického myšlení, kauzálního myšlení, prostorové inteligence,        koncentrace pozornosti….</vt:lpstr>
      <vt:lpstr>Prezentace aplikace PowerPoint</vt:lpstr>
      <vt:lpstr>Prezentace aplikace PowerPoint</vt:lpstr>
      <vt:lpstr>  Bádání</vt:lpstr>
      <vt:lpstr>Prezentace aplikace PowerPoint</vt:lpstr>
      <vt:lpstr>Magnetismus</vt:lpstr>
      <vt:lpstr>Prezentace aplikace PowerPoint</vt:lpstr>
      <vt:lpstr>Prezentace aplikace PowerPoint</vt:lpstr>
      <vt:lpstr>                                     Elektrické obvody</vt:lpstr>
      <vt:lpstr>Prezentace aplikace PowerPoint</vt:lpstr>
      <vt:lpstr>Ucelená koncepce technického vzdělávání v MŠ  jako výstup projektu TETA III</vt:lpstr>
      <vt:lpstr>                               Děkuji za pozornost</vt:lpstr>
    </vt:vector>
  </TitlesOfParts>
  <Company>ATC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Admin</dc:creator>
  <cp:lastModifiedBy>NO</cp:lastModifiedBy>
  <cp:revision>171</cp:revision>
  <dcterms:created xsi:type="dcterms:W3CDTF">2016-05-26T10:39:40Z</dcterms:created>
  <dcterms:modified xsi:type="dcterms:W3CDTF">2018-02-28T14:58:38Z</dcterms:modified>
</cp:coreProperties>
</file>